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8" autoAdjust="0"/>
    <p:restoredTop sz="94714" autoAdjust="0"/>
  </p:normalViewPr>
  <p:slideViewPr>
    <p:cSldViewPr snapToGrid="0" snapToObjects="1">
      <p:cViewPr varScale="1">
        <p:scale>
          <a:sx n="74" d="100"/>
          <a:sy n="74" d="100"/>
        </p:scale>
        <p:origin x="-120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7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37106-F2ED-405E-BC33-CC3CF42620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B0295F74-707A-2846-BFEE-E921C67F4900}" type="datetimeFigureOut">
              <a:rPr lang="en-US" smtClean="0"/>
              <a:t>12/4/15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1535ED8F-332F-2843-8B61-7C14A1DDF10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By Ian Cooper and Josh </a:t>
            </a:r>
            <a:r>
              <a:rPr lang="en-US" dirty="0" err="1" smtClean="0">
                <a:latin typeface="Helvetica"/>
                <a:cs typeface="Helvetica"/>
              </a:rPr>
              <a:t>Kephart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Much Ado About Precession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934144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recession_3bodies_slow_LONG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7642" y="274638"/>
            <a:ext cx="6420551" cy="5440362"/>
          </a:xfrm>
        </p:spPr>
      </p:pic>
    </p:spTree>
    <p:extLst>
      <p:ext uri="{BB962C8B-B14F-4D97-AF65-F5344CB8AC3E}">
        <p14:creationId xmlns:p14="http://schemas.microsoft.com/office/powerpoint/2010/main" val="2502949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Examination of the precession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 descr="Simple Orbit Precess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899" y="1600200"/>
            <a:ext cx="5517867" cy="41384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93899" y="5934670"/>
            <a:ext cx="61593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Slope = 1.58e</a:t>
            </a:r>
            <a:r>
              <a:rPr lang="en-US" dirty="0"/>
              <a:t>-</a:t>
            </a:r>
            <a:r>
              <a:rPr lang="en-US" dirty="0" smtClean="0"/>
              <a:t>05 radians/orbits, or 7.14e</a:t>
            </a:r>
            <a:r>
              <a:rPr lang="en-US" dirty="0"/>
              <a:t>-</a:t>
            </a:r>
            <a:r>
              <a:rPr lang="en-US" dirty="0" smtClean="0"/>
              <a:t>05 radians/earth year</a:t>
            </a:r>
          </a:p>
          <a:p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22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Mercury’s Precession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mercury precession with perihelion condit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932" y="1600201"/>
            <a:ext cx="5513971" cy="4114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844686" y="5431475"/>
            <a:ext cx="14589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>
                <a:solidFill>
                  <a:schemeClr val="bg1"/>
                </a:solidFill>
                <a:latin typeface="Arial"/>
                <a:cs typeface="Arial"/>
              </a:rPr>
              <a:t>Orbit Number</a:t>
            </a:r>
            <a:endParaRPr lang="en-US" sz="15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704286" y="3500862"/>
            <a:ext cx="260460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>
                <a:solidFill>
                  <a:srgbClr val="000000"/>
                </a:solidFill>
              </a:rPr>
              <a:t>Angular Displacements (Radians)</a:t>
            </a:r>
            <a:endParaRPr lang="en-US" sz="1500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12608" y="1591988"/>
            <a:ext cx="250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Mercury’s Orbit Precession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51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Work:</a:t>
            </a:r>
            <a:br>
              <a:rPr lang="en-US" dirty="0" smtClean="0"/>
            </a:br>
            <a:r>
              <a:rPr lang="en-US" dirty="0" smtClean="0"/>
              <a:t>Examining Changes in Precession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887308" cy="4114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We Intend to examine what changes to the initial conditions of our simple precession plot result in for the slope of our precession over time plot.</a:t>
            </a:r>
          </a:p>
          <a:p>
            <a:r>
              <a:rPr lang="en-US" sz="2000" dirty="0" smtClean="0"/>
              <a:t>We specifically wish to look at the eccentricity of the </a:t>
            </a:r>
            <a:r>
              <a:rPr lang="en-US" sz="2000" dirty="0" err="1" smtClean="0"/>
              <a:t>precessing</a:t>
            </a:r>
            <a:r>
              <a:rPr lang="en-US" sz="2000" dirty="0" smtClean="0"/>
              <a:t> orbit, and the mass of the interfering planet.</a:t>
            </a:r>
          </a:p>
          <a:p>
            <a:r>
              <a:rPr lang="en-US" sz="2000" dirty="0" smtClean="0"/>
              <a:t>Predict that higher mass and eccentricity will result in a higher rate of precession.</a:t>
            </a:r>
          </a:p>
        </p:txBody>
      </p:sp>
      <p:pic>
        <p:nvPicPr>
          <p:cNvPr id="5" name="Picture 4" descr="Macintosh HD:Users:Ian:Desktop:Screen Shot 2015-12-03 at 1.01.52 AM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" r="2992" b="4590"/>
          <a:stretch/>
        </p:blipFill>
        <p:spPr bwMode="auto">
          <a:xfrm>
            <a:off x="4496908" y="1417638"/>
            <a:ext cx="4037492" cy="34732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89432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https://jakevdp.github.io/blog/2012/08/18/matplotlib-animation-tutorial</a:t>
            </a:r>
            <a:r>
              <a:rPr lang="en-US" dirty="0" smtClean="0">
                <a:latin typeface="Helvetica"/>
                <a:cs typeface="Helvetica"/>
              </a:rPr>
              <a:t>/</a:t>
            </a:r>
          </a:p>
          <a:p>
            <a:r>
              <a:rPr lang="en-US" dirty="0">
                <a:latin typeface="Helvetica"/>
                <a:cs typeface="Helvetica"/>
              </a:rPr>
              <a:t>http://matplotlib.org/mpl_toolkits/mplot3d/</a:t>
            </a:r>
            <a:r>
              <a:rPr lang="en-US" dirty="0" smtClean="0">
                <a:latin typeface="Helvetica"/>
                <a:cs typeface="Helvetica"/>
              </a:rPr>
              <a:t>tutorial.html</a:t>
            </a:r>
          </a:p>
          <a:p>
            <a:r>
              <a:rPr lang="en-US" dirty="0">
                <a:latin typeface="Helvetica"/>
                <a:cs typeface="Helvetica"/>
              </a:rPr>
              <a:t>http://ssd.jpl.nasa.gov/horizons.cgi#</a:t>
            </a:r>
            <a:r>
              <a:rPr lang="en-US" dirty="0" smtClean="0">
                <a:latin typeface="Helvetica"/>
                <a:cs typeface="Helvetica"/>
              </a:rPr>
              <a:t>top</a:t>
            </a:r>
          </a:p>
          <a:p>
            <a:r>
              <a:rPr lang="en-US" dirty="0">
                <a:latin typeface="Helvetica"/>
                <a:cs typeface="Helvetica"/>
              </a:rPr>
              <a:t>https://en.wikipedia.org/wiki/</a:t>
            </a:r>
            <a:r>
              <a:rPr lang="en-US" dirty="0" smtClean="0">
                <a:latin typeface="Helvetica"/>
                <a:cs typeface="Helvetica"/>
              </a:rPr>
              <a:t>Apsidal_precession</a:t>
            </a:r>
          </a:p>
          <a:p>
            <a:r>
              <a:rPr lang="en-US" dirty="0">
                <a:latin typeface="Helvetica"/>
                <a:cs typeface="Helvetica"/>
              </a:rPr>
              <a:t>http://nssdc.gsfc.nasa.gov/planetary/factsheet</a:t>
            </a:r>
            <a:r>
              <a:rPr lang="en-US" dirty="0" smtClean="0">
                <a:latin typeface="Helvetica"/>
                <a:cs typeface="Helvetica"/>
              </a:rPr>
              <a:t>/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604980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 smtClean="0"/>
              <a:t>Thank You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063431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Some Background Information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958167" cy="41148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Helvetica"/>
                <a:cs typeface="Helvetica"/>
              </a:rPr>
              <a:t>Perihelion is the point closest to the sun in an elliptical orbit.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Precession is the rotation of the rotational axis of an orbit.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Several different types of precession, however we were interested in perihelion precession.</a:t>
            </a:r>
            <a:endParaRPr lang="en-US" sz="2000" dirty="0">
              <a:latin typeface="Helvetica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767" y="1598902"/>
            <a:ext cx="4373033" cy="411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38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How Does it Work?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4305300" cy="4114800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Helvetica"/>
                <a:cs typeface="Helvetica"/>
              </a:rPr>
              <a:t>Primarily influenced by Newtonian interactions, i.e. the force of gravity.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Multiple planets in a system will pull on each other as they pass by one another.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The more elliptical the orbits, the higher the difference in torque between aphelion and perihelion.</a:t>
            </a:r>
            <a:endParaRPr lang="en-US" sz="2000" dirty="0">
              <a:latin typeface="Helvetica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4900" y="1600200"/>
            <a:ext cx="3619500" cy="344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82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Sources of Precession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754649"/>
            <a:ext cx="4890028" cy="4251731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 smtClean="0">
                <a:latin typeface="Helvetica"/>
                <a:cs typeface="Helvetica"/>
              </a:rPr>
              <a:t>Newtonian interferences.</a:t>
            </a:r>
          </a:p>
          <a:p>
            <a:r>
              <a:rPr lang="en-US" sz="2200" dirty="0" smtClean="0">
                <a:latin typeface="Helvetica"/>
                <a:cs typeface="Helvetica"/>
              </a:rPr>
              <a:t>General relativity</a:t>
            </a:r>
          </a:p>
          <a:p>
            <a:endParaRPr lang="en-US" sz="2200" dirty="0">
              <a:latin typeface="Helvetica"/>
              <a:cs typeface="Helvetica"/>
            </a:endParaRPr>
          </a:p>
          <a:p>
            <a:pPr marL="0" indent="0">
              <a:buNone/>
            </a:pPr>
            <a:endParaRPr lang="en-US" sz="2200" dirty="0">
              <a:latin typeface="Helvetica"/>
              <a:cs typeface="Helvetica"/>
            </a:endParaRPr>
          </a:p>
          <a:p>
            <a:r>
              <a:rPr lang="en-US" sz="2200" dirty="0" smtClean="0">
                <a:latin typeface="Helvetica"/>
                <a:cs typeface="Helvetica"/>
              </a:rPr>
              <a:t>Results in 43 </a:t>
            </a:r>
            <a:r>
              <a:rPr lang="en-US" sz="2200" dirty="0" err="1" smtClean="0">
                <a:latin typeface="Helvetica"/>
                <a:cs typeface="Helvetica"/>
              </a:rPr>
              <a:t>arcsec</a:t>
            </a:r>
            <a:r>
              <a:rPr lang="en-US" sz="2200" dirty="0" smtClean="0">
                <a:latin typeface="Helvetica"/>
                <a:cs typeface="Helvetica"/>
              </a:rPr>
              <a:t>/Julian </a:t>
            </a:r>
            <a:r>
              <a:rPr lang="en-US" sz="2200" dirty="0" smtClean="0">
                <a:latin typeface="Helvetica"/>
                <a:cs typeface="Helvetica"/>
              </a:rPr>
              <a:t>Century for Mercury</a:t>
            </a:r>
            <a:endParaRPr lang="en-US" sz="2200" dirty="0" smtClean="0">
              <a:latin typeface="Helvetica"/>
              <a:cs typeface="Helvetica"/>
            </a:endParaRPr>
          </a:p>
          <a:p>
            <a:r>
              <a:rPr lang="en-US" sz="2200" dirty="0" err="1">
                <a:latin typeface="Helvetica"/>
                <a:cs typeface="Helvetica"/>
              </a:rPr>
              <a:t>Oblateness</a:t>
            </a:r>
            <a:r>
              <a:rPr lang="en-US" sz="2200" dirty="0">
                <a:latin typeface="Helvetica"/>
                <a:cs typeface="Helvetica"/>
              </a:rPr>
              <a:t> of the </a:t>
            </a:r>
            <a:r>
              <a:rPr lang="en-US" sz="2200" dirty="0" smtClean="0">
                <a:latin typeface="Helvetica"/>
                <a:cs typeface="Helvetica"/>
              </a:rPr>
              <a:t>Sun. We see similar precession of the moon from the tidal bulge of the Earth. The effects on Mercury are almost negligible.</a:t>
            </a:r>
          </a:p>
          <a:p>
            <a:r>
              <a:rPr lang="en-US" sz="2200" dirty="0">
                <a:latin typeface="Helvetica"/>
                <a:cs typeface="Helvetica"/>
              </a:rPr>
              <a:t>Total Precession </a:t>
            </a:r>
            <a:r>
              <a:rPr lang="en-US" sz="2200" dirty="0" smtClean="0">
                <a:latin typeface="Helvetica"/>
                <a:cs typeface="Helvetica"/>
              </a:rPr>
              <a:t>of Mercury is </a:t>
            </a:r>
            <a:r>
              <a:rPr lang="en-US" sz="2200" dirty="0" smtClean="0">
                <a:latin typeface="Helvetica"/>
                <a:cs typeface="Helvetica"/>
              </a:rPr>
              <a:t>574 </a:t>
            </a:r>
            <a:r>
              <a:rPr lang="en-US" sz="2200" dirty="0" err="1">
                <a:latin typeface="Helvetica"/>
                <a:cs typeface="Helvetica"/>
              </a:rPr>
              <a:t>arcsec</a:t>
            </a:r>
            <a:r>
              <a:rPr lang="en-US" sz="2200" dirty="0">
                <a:latin typeface="Helvetica"/>
                <a:cs typeface="Helvetica"/>
              </a:rPr>
              <a:t>/Julian </a:t>
            </a:r>
            <a:r>
              <a:rPr lang="en-US" sz="2200" dirty="0" smtClean="0">
                <a:latin typeface="Helvetica"/>
                <a:cs typeface="Helvetica"/>
              </a:rPr>
              <a:t>Century</a:t>
            </a:r>
            <a:endParaRPr lang="en-US" sz="2000" dirty="0">
              <a:latin typeface="Helvetica"/>
              <a:cs typeface="Helvetica"/>
            </a:endParaRPr>
          </a:p>
          <a:p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628" y="1600200"/>
            <a:ext cx="3508905" cy="3508905"/>
          </a:xfrm>
          <a:prstGeom prst="rect">
            <a:avLst/>
          </a:prstGeom>
        </p:spPr>
      </p:pic>
      <p:pic>
        <p:nvPicPr>
          <p:cNvPr id="5" name="Picture 4" descr="Screen Shot 2015-12-03 at 12.17.0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51" y="2461392"/>
            <a:ext cx="24765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720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Our Project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Helvetica"/>
                <a:cs typeface="Helvetica"/>
              </a:rPr>
              <a:t>Generalize orbital ODE code for an arbitrary number of bodies with arbitrary initial conditions.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Animate the systems that the ODE integrator produced.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Focus in on the precession of orbits.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Examine what makes an orbit </a:t>
            </a:r>
            <a:r>
              <a:rPr lang="en-US" sz="2000" dirty="0" err="1" smtClean="0">
                <a:latin typeface="Helvetica"/>
                <a:cs typeface="Helvetica"/>
              </a:rPr>
              <a:t>precess</a:t>
            </a:r>
            <a:r>
              <a:rPr lang="en-US" sz="2000" dirty="0" smtClean="0">
                <a:latin typeface="Helvetica"/>
                <a:cs typeface="Helvetica"/>
              </a:rPr>
              <a:t> more or less, such as eccentricity or the mass of the interfering body.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Examine the precession rate of mercury and compare to the actual rate.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69617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Equations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5309112" cy="4114800"/>
          </a:xfrm>
        </p:spPr>
        <p:txBody>
          <a:bodyPr>
            <a:normAutofit/>
          </a:bodyPr>
          <a:lstStyle/>
          <a:p>
            <a:r>
              <a:rPr lang="en-US" sz="2200" dirty="0" smtClean="0">
                <a:latin typeface="Helvetica"/>
                <a:cs typeface="Helvetica"/>
              </a:rPr>
              <a:t>So to calculate the acceleration for the differential equations we use:</a:t>
            </a:r>
            <a:endParaRPr lang="en-US" dirty="0">
              <a:latin typeface="Helvetica"/>
              <a:cs typeface="Helvetica"/>
            </a:endParaRPr>
          </a:p>
          <a:p>
            <a:r>
              <a:rPr lang="en-US" sz="2000" dirty="0" smtClean="0">
                <a:latin typeface="Helvetica"/>
                <a:cs typeface="Helvetica"/>
              </a:rPr>
              <a:t>But we need to break this up into x and y components for 2d.</a:t>
            </a:r>
          </a:p>
          <a:p>
            <a:r>
              <a:rPr lang="en-US" sz="2000" dirty="0" smtClean="0">
                <a:latin typeface="Helvetica"/>
                <a:cs typeface="Helvetica"/>
              </a:rPr>
              <a:t>This means that if we want to plot a system of N bodies we need to take into account 2*N^2 calculations.</a:t>
            </a:r>
            <a:endParaRPr lang="en-US" sz="2000" dirty="0">
              <a:latin typeface="Helvetica"/>
              <a:cs typeface="Helvetica"/>
            </a:endParaRPr>
          </a:p>
        </p:txBody>
      </p:sp>
      <p:pic>
        <p:nvPicPr>
          <p:cNvPr id="4" name="Picture 3" descr="Screen Shot 2015-12-03 at 6.51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712" y="1600200"/>
            <a:ext cx="2615688" cy="1416831"/>
          </a:xfrm>
          <a:prstGeom prst="rect">
            <a:avLst/>
          </a:prstGeom>
        </p:spPr>
      </p:pic>
      <p:pic>
        <p:nvPicPr>
          <p:cNvPr id="5" name="Picture 4" descr="Screen Shot 2015-12-03 at 6.51.4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691" y="4253656"/>
            <a:ext cx="4249139" cy="146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51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 descr="Screen Shot 2015-12-03 at 6.21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523" y="397130"/>
            <a:ext cx="6435938" cy="531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171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/>
            </a:r>
            <a:br>
              <a:rPr lang="en-US" dirty="0" smtClean="0">
                <a:latin typeface="Helvetica"/>
                <a:cs typeface="Helvetica"/>
              </a:rPr>
            </a:br>
            <a:endParaRPr lang="en-US" dirty="0">
              <a:latin typeface="Helvetica"/>
              <a:cs typeface="Helvetica"/>
            </a:endParaRPr>
          </a:p>
        </p:txBody>
      </p:sp>
      <p:pic>
        <p:nvPicPr>
          <p:cNvPr id="11" name="sun_earth_final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5213" y="274638"/>
            <a:ext cx="5432227" cy="5432227"/>
          </a:xfrm>
        </p:spPr>
      </p:pic>
    </p:spTree>
    <p:extLst>
      <p:ext uri="{BB962C8B-B14F-4D97-AF65-F5344CB8AC3E}">
        <p14:creationId xmlns:p14="http://schemas.microsoft.com/office/powerpoint/2010/main" val="3249198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  <p:pic>
        <p:nvPicPr>
          <p:cNvPr id="5" name="solar_system.mp4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3591" y="274638"/>
            <a:ext cx="6420551" cy="5440362"/>
          </a:xfrm>
        </p:spPr>
      </p:pic>
    </p:spTree>
    <p:extLst>
      <p:ext uri="{BB962C8B-B14F-4D97-AF65-F5344CB8AC3E}">
        <p14:creationId xmlns:p14="http://schemas.microsoft.com/office/powerpoint/2010/main" val="2009349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2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Horizon.thmx</Template>
  <TotalTime>274</TotalTime>
  <Words>443</Words>
  <Application>Microsoft Macintosh PowerPoint</Application>
  <PresentationFormat>On-screen Show (4:3)</PresentationFormat>
  <Paragraphs>48</Paragraphs>
  <Slides>15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Horizon</vt:lpstr>
      <vt:lpstr>Much Ado About Precession</vt:lpstr>
      <vt:lpstr>Some Background Information</vt:lpstr>
      <vt:lpstr>How Does it Work?</vt:lpstr>
      <vt:lpstr>Sources of Precession</vt:lpstr>
      <vt:lpstr>Our Project</vt:lpstr>
      <vt:lpstr>Equations</vt:lpstr>
      <vt:lpstr>PowerPoint Presentation</vt:lpstr>
      <vt:lpstr> </vt:lpstr>
      <vt:lpstr>PowerPoint Presentation</vt:lpstr>
      <vt:lpstr>PowerPoint Presentation</vt:lpstr>
      <vt:lpstr>Examination of the precession</vt:lpstr>
      <vt:lpstr>Mercury’s Precession</vt:lpstr>
      <vt:lpstr>Future Work: Examining Changes in Precession</vt:lpstr>
      <vt:lpstr>References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Ian_and_Joshs_Beautiful_Project</dc:title>
  <dc:creator>Ian Cooper</dc:creator>
  <cp:lastModifiedBy>Ian Cooper</cp:lastModifiedBy>
  <cp:revision>60</cp:revision>
  <dcterms:created xsi:type="dcterms:W3CDTF">2015-12-03T03:01:16Z</dcterms:created>
  <dcterms:modified xsi:type="dcterms:W3CDTF">2015-12-04T15:01:08Z</dcterms:modified>
</cp:coreProperties>
</file>

<file path=docProps/thumbnail.jpeg>
</file>